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39" r:id="rId6"/>
    <p:sldMasterId id="2147483709" r:id="rId7"/>
  </p:sldMasterIdLst>
  <p:notesMasterIdLst>
    <p:notesMasterId r:id="rId29"/>
  </p:notesMasterIdLst>
  <p:handoutMasterIdLst>
    <p:handoutMasterId r:id="rId30"/>
  </p:handoutMasterIdLst>
  <p:sldIdLst>
    <p:sldId id="291" r:id="rId8"/>
    <p:sldId id="298" r:id="rId9"/>
    <p:sldId id="300" r:id="rId10"/>
    <p:sldId id="305" r:id="rId11"/>
    <p:sldId id="306" r:id="rId12"/>
    <p:sldId id="307" r:id="rId13"/>
    <p:sldId id="308" r:id="rId14"/>
    <p:sldId id="319" r:id="rId15"/>
    <p:sldId id="309" r:id="rId16"/>
    <p:sldId id="311" r:id="rId17"/>
    <p:sldId id="301" r:id="rId18"/>
    <p:sldId id="310" r:id="rId19"/>
    <p:sldId id="314" r:id="rId20"/>
    <p:sldId id="313" r:id="rId21"/>
    <p:sldId id="315" r:id="rId22"/>
    <p:sldId id="312" r:id="rId23"/>
    <p:sldId id="302" r:id="rId24"/>
    <p:sldId id="320" r:id="rId25"/>
    <p:sldId id="321" r:id="rId26"/>
    <p:sldId id="322" r:id="rId27"/>
    <p:sldId id="279" r:id="rId28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2"/>
    <a:srgbClr val="13294A"/>
    <a:srgbClr val="FFFFFF"/>
    <a:srgbClr val="13294B"/>
    <a:srgbClr val="182B2B"/>
    <a:srgbClr val="005783"/>
    <a:srgbClr val="007DBA"/>
    <a:srgbClr val="006A96"/>
    <a:srgbClr val="FC8900"/>
    <a:srgbClr val="F3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50" autoAdjust="0"/>
    <p:restoredTop sz="96405"/>
  </p:normalViewPr>
  <p:slideViewPr>
    <p:cSldViewPr snapToGrid="0" snapToObjects="1">
      <p:cViewPr varScale="1">
        <p:scale>
          <a:sx n="153" d="100"/>
          <a:sy n="153" d="100"/>
        </p:scale>
        <p:origin x="872" y="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1/24/25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1/24/25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1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5403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180579"/>
            <a:ext cx="8518524" cy="8572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77" y="1187455"/>
            <a:ext cx="8518525" cy="36995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5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78" r:id="rId4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chemeClr val="tx2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dhub.ama-assn.org/jn-learning/audio-player/18531086?resultClick=1&amp;bypassSolrId=M_1853108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s.idre.ucla.edu/other/gpower/" TargetMode="External"/><Relationship Id="rId3" Type="http://schemas.openxmlformats.org/officeDocument/2006/relationships/image" Target="../media/image23.jpg"/><Relationship Id="rId7" Type="http://schemas.openxmlformats.org/officeDocument/2006/relationships/hyperlink" Target="https://www.psychologie.hhu.de/arbeitsgruppen/allgemeine-psychologie-und-arbeitspsychologie/gpower.html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edhub.ama-assn.org/jn-learning/audio-player/18531086?resultClick=1&amp;bypassSolrId=M_18531086" TargetMode="External"/><Relationship Id="rId5" Type="http://schemas.openxmlformats.org/officeDocument/2006/relationships/hyperlink" Target="https://www.dropbox.com/sh/26d1cll3cvdvq8i/AAAgQH7wFqiCrwI8QBMU3wApa?dl=0" TargetMode="External"/><Relationship Id="rId4" Type="http://schemas.openxmlformats.org/officeDocument/2006/relationships/hyperlink" Target="https://stats.idre.ucla.edu/other/mult-pkg/seminars/intro-power/" TargetMode="External"/><Relationship Id="rId9" Type="http://schemas.openxmlformats.org/officeDocument/2006/relationships/hyperlink" Target="https://rpubs.com/mbounthavong/sample_size_power_analysis_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6D8A4AA-3894-40D9-9CEF-25914016CA9E}"/>
              </a:ext>
            </a:extLst>
          </p:cNvPr>
          <p:cNvSpPr txBox="1"/>
          <p:nvPr/>
        </p:nvSpPr>
        <p:spPr>
          <a:xfrm>
            <a:off x="133350" y="1802308"/>
            <a:ext cx="6896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Sample Size &amp; Power Estimations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9733D3-4A0E-8BE5-4FAA-C7AB472DB235}"/>
              </a:ext>
            </a:extLst>
          </p:cNvPr>
          <p:cNvSpPr txBox="1"/>
          <p:nvPr/>
        </p:nvSpPr>
        <p:spPr>
          <a:xfrm>
            <a:off x="133350" y="3060700"/>
            <a:ext cx="2929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Friday, 24 January 2025</a:t>
            </a: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Determining MCID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</a:rPr>
              <a:t>“The MCID is a patient-centered concept, capturing both the magnitude of the improvement and also the value patients place on the change.”*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0B6FE-5662-46C2-9452-6CE83E189DAE}"/>
              </a:ext>
            </a:extLst>
          </p:cNvPr>
          <p:cNvSpPr txBox="1"/>
          <p:nvPr/>
        </p:nvSpPr>
        <p:spPr>
          <a:xfrm>
            <a:off x="525781" y="1685508"/>
            <a:ext cx="4572000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How do you determine MCID?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Experience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Literature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Expert opinions (e.g., Delphi method)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Patient Consensus 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Best guess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545C35-01DB-4DBB-997E-A2F8FEC8349A}"/>
              </a:ext>
            </a:extLst>
          </p:cNvPr>
          <p:cNvSpPr txBox="1"/>
          <p:nvPr/>
        </p:nvSpPr>
        <p:spPr>
          <a:xfrm>
            <a:off x="198186" y="4603512"/>
            <a:ext cx="86346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Arial Nova" panose="020B0504020202020204" pitchFamily="34" charset="0"/>
              </a:rPr>
              <a:t>* McGlothlin AE, Lewis RJ. Minimal Clinically Important Difference: Defining What Really Matters to Patients. JAMA. 2014;312(13):1342–1343. doi:10.1001/jama.2014.13128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15FF03-B3DC-4709-8368-65107AC67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035" y="1859765"/>
            <a:ext cx="3568083" cy="17820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0821A0-D4EE-4FE6-83E8-EEC575826A7C}"/>
              </a:ext>
            </a:extLst>
          </p:cNvPr>
          <p:cNvSpPr txBox="1"/>
          <p:nvPr/>
        </p:nvSpPr>
        <p:spPr>
          <a:xfrm>
            <a:off x="6332220" y="3641809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podcast</a:t>
            </a: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31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Sample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59957"/>
            <a:ext cx="866775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 represents the number </a:t>
            </a:r>
            <a:r>
              <a:rPr lang="en-US">
                <a:solidFill>
                  <a:schemeClr val="bg1"/>
                </a:solidFill>
                <a:latin typeface="Arial Nova" panose="020B0504020202020204" pitchFamily="34" charset="0"/>
              </a:rPr>
              <a:t>of subjects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needed for a study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How many subjects are needed to test your hypothesis?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Depends on the effect size, level of significance, and power</a:t>
            </a:r>
          </a:p>
        </p:txBody>
      </p:sp>
    </p:spTree>
    <p:extLst>
      <p:ext uri="{BB962C8B-B14F-4D97-AF65-F5344CB8AC3E}">
        <p14:creationId xmlns:p14="http://schemas.microsoft.com/office/powerpoint/2010/main" val="3501249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Putting it together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Type 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Type II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= 1 – beta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is the expected effect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595CD-C79B-40C3-8D6A-8C43493259D9}"/>
              </a:ext>
            </a:extLst>
          </p:cNvPr>
          <p:cNvSpPr txBox="1"/>
          <p:nvPr/>
        </p:nvSpPr>
        <p:spPr>
          <a:xfrm>
            <a:off x="3404223" y="368436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440172-1369-46E9-887C-2CF87B3F2042}"/>
              </a:ext>
            </a:extLst>
          </p:cNvPr>
          <p:cNvCxnSpPr/>
          <p:nvPr/>
        </p:nvCxnSpPr>
        <p:spPr>
          <a:xfrm>
            <a:off x="4210673" y="3528794"/>
            <a:ext cx="0" cy="6804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589D5F-386F-4A1F-B555-364B3DC20387}"/>
              </a:ext>
            </a:extLst>
          </p:cNvPr>
          <p:cNvSpPr txBox="1"/>
          <p:nvPr/>
        </p:nvSpPr>
        <p:spPr>
          <a:xfrm>
            <a:off x="4331946" y="368436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407D634-F276-4F17-9460-DC36C19045F7}"/>
              </a:ext>
            </a:extLst>
          </p:cNvPr>
          <p:cNvSpPr/>
          <p:nvPr/>
        </p:nvSpPr>
        <p:spPr>
          <a:xfrm rot="10800000">
            <a:off x="2915271" y="3528794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802745-1C25-4EDB-82F9-AE3DE30E2267}"/>
              </a:ext>
            </a:extLst>
          </p:cNvPr>
          <p:cNvSpPr/>
          <p:nvPr/>
        </p:nvSpPr>
        <p:spPr>
          <a:xfrm>
            <a:off x="5267948" y="3528795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81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Putting it together 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Type 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Type II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= 1 – beta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is the expected effect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595CD-C79B-40C3-8D6A-8C43493259D9}"/>
              </a:ext>
            </a:extLst>
          </p:cNvPr>
          <p:cNvSpPr txBox="1"/>
          <p:nvPr/>
        </p:nvSpPr>
        <p:spPr>
          <a:xfrm>
            <a:off x="2724773" y="3666688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440172-1369-46E9-887C-2CF87B3F2042}"/>
              </a:ext>
            </a:extLst>
          </p:cNvPr>
          <p:cNvCxnSpPr/>
          <p:nvPr/>
        </p:nvCxnSpPr>
        <p:spPr>
          <a:xfrm>
            <a:off x="4210673" y="3528794"/>
            <a:ext cx="0" cy="6804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589D5F-386F-4A1F-B555-364B3DC20387}"/>
              </a:ext>
            </a:extLst>
          </p:cNvPr>
          <p:cNvSpPr txBox="1"/>
          <p:nvPr/>
        </p:nvSpPr>
        <p:spPr>
          <a:xfrm>
            <a:off x="4331946" y="368436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407D634-F276-4F17-9460-DC36C19045F7}"/>
              </a:ext>
            </a:extLst>
          </p:cNvPr>
          <p:cNvSpPr/>
          <p:nvPr/>
        </p:nvSpPr>
        <p:spPr>
          <a:xfrm rot="10800000">
            <a:off x="2235821" y="3511113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802745-1C25-4EDB-82F9-AE3DE30E2267}"/>
              </a:ext>
            </a:extLst>
          </p:cNvPr>
          <p:cNvSpPr/>
          <p:nvPr/>
        </p:nvSpPr>
        <p:spPr>
          <a:xfrm rot="10800000">
            <a:off x="5267948" y="3528795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AF65A3-2D4D-4C10-BDF7-63B5C169A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082" y="1089799"/>
            <a:ext cx="2984485" cy="215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75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Putting it together (3)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Type 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Type II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= 1 – beta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is the expected effect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595CD-C79B-40C3-8D6A-8C43493259D9}"/>
              </a:ext>
            </a:extLst>
          </p:cNvPr>
          <p:cNvSpPr txBox="1"/>
          <p:nvPr/>
        </p:nvSpPr>
        <p:spPr>
          <a:xfrm>
            <a:off x="2757722" y="3743099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Type I error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440172-1369-46E9-887C-2CF87B3F2042}"/>
              </a:ext>
            </a:extLst>
          </p:cNvPr>
          <p:cNvCxnSpPr/>
          <p:nvPr/>
        </p:nvCxnSpPr>
        <p:spPr>
          <a:xfrm>
            <a:off x="4211295" y="3583318"/>
            <a:ext cx="0" cy="6804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589D5F-386F-4A1F-B555-364B3DC20387}"/>
              </a:ext>
            </a:extLst>
          </p:cNvPr>
          <p:cNvSpPr txBox="1"/>
          <p:nvPr/>
        </p:nvSpPr>
        <p:spPr>
          <a:xfrm>
            <a:off x="4236695" y="374309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407D634-F276-4F17-9460-DC36C19045F7}"/>
              </a:ext>
            </a:extLst>
          </p:cNvPr>
          <p:cNvSpPr/>
          <p:nvPr/>
        </p:nvSpPr>
        <p:spPr>
          <a:xfrm rot="10800000">
            <a:off x="2268770" y="3587524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802745-1C25-4EDB-82F9-AE3DE30E2267}"/>
              </a:ext>
            </a:extLst>
          </p:cNvPr>
          <p:cNvSpPr/>
          <p:nvPr/>
        </p:nvSpPr>
        <p:spPr>
          <a:xfrm>
            <a:off x="5805619" y="3587525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DB627A-0F83-471D-BB88-12F80487C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656" y="1031069"/>
            <a:ext cx="3193551" cy="22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9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Putting it together (4)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Type 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Type II error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= 1 – beta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is the expected effect size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595CD-C79B-40C3-8D6A-8C43493259D9}"/>
              </a:ext>
            </a:extLst>
          </p:cNvPr>
          <p:cNvSpPr txBox="1"/>
          <p:nvPr/>
        </p:nvSpPr>
        <p:spPr>
          <a:xfrm>
            <a:off x="2757722" y="3743099"/>
            <a:ext cx="124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Effect size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440172-1369-46E9-887C-2CF87B3F2042}"/>
              </a:ext>
            </a:extLst>
          </p:cNvPr>
          <p:cNvCxnSpPr/>
          <p:nvPr/>
        </p:nvCxnSpPr>
        <p:spPr>
          <a:xfrm>
            <a:off x="4211295" y="3583318"/>
            <a:ext cx="0" cy="680482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589D5F-386F-4A1F-B555-364B3DC20387}"/>
              </a:ext>
            </a:extLst>
          </p:cNvPr>
          <p:cNvSpPr txBox="1"/>
          <p:nvPr/>
        </p:nvSpPr>
        <p:spPr>
          <a:xfrm>
            <a:off x="4236695" y="3743099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407D634-F276-4F17-9460-DC36C19045F7}"/>
              </a:ext>
            </a:extLst>
          </p:cNvPr>
          <p:cNvSpPr/>
          <p:nvPr/>
        </p:nvSpPr>
        <p:spPr>
          <a:xfrm rot="10800000">
            <a:off x="2268770" y="3587524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0802745-1C25-4EDB-82F9-AE3DE30E2267}"/>
              </a:ext>
            </a:extLst>
          </p:cNvPr>
          <p:cNvSpPr/>
          <p:nvPr/>
        </p:nvSpPr>
        <p:spPr>
          <a:xfrm>
            <a:off x="5805619" y="3587525"/>
            <a:ext cx="431796" cy="575707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70930E-902D-426E-8582-418A45084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195" y="953038"/>
            <a:ext cx="3374968" cy="2454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3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Estimating sample size for two independent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CE4276-3853-4BBF-992C-61C0CA29FD20}"/>
                  </a:ext>
                </a:extLst>
              </p:cNvPr>
              <p:cNvSpPr txBox="1"/>
              <p:nvPr/>
            </p:nvSpPr>
            <p:spPr>
              <a:xfrm>
                <a:off x="2586924" y="2194758"/>
                <a:ext cx="2986202" cy="12440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ECE4276-3853-4BBF-992C-61C0CA29F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924" y="2194758"/>
                <a:ext cx="2986202" cy="1244059"/>
              </a:xfrm>
              <a:prstGeom prst="rect">
                <a:avLst/>
              </a:prstGeom>
              <a:blipFill>
                <a:blip r:embed="rId2"/>
                <a:stretch>
                  <a:fillRect l="-424" r="-424" b="-5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B1BC5-90D8-47FF-92B5-CF1E49A03EBD}"/>
                  </a:ext>
                </a:extLst>
              </p:cNvPr>
              <p:cNvSpPr txBox="1"/>
              <p:nvPr/>
            </p:nvSpPr>
            <p:spPr>
              <a:xfrm>
                <a:off x="228600" y="4032012"/>
                <a:ext cx="517921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 panose="020B0504020202020204" pitchFamily="34" charset="0"/>
                  </a:rPr>
                  <a:t> is the sample size for one group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rial Nova" panose="020B0504020202020204" pitchFamily="34" charset="0"/>
                  </a:rPr>
                  <a:t>So for both groups with equal sample size, the total sample will be 2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F8B1BC5-90D8-47FF-92B5-CF1E49A03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032012"/>
                <a:ext cx="5179218" cy="923330"/>
              </a:xfrm>
              <a:prstGeom prst="rect">
                <a:avLst/>
              </a:prstGeom>
              <a:blipFill>
                <a:blip r:embed="rId3"/>
                <a:stretch>
                  <a:fillRect l="-1225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14FBC63-0E3F-47B2-90EA-18B9185DE7BC}"/>
              </a:ext>
            </a:extLst>
          </p:cNvPr>
          <p:cNvSpPr/>
          <p:nvPr/>
        </p:nvSpPr>
        <p:spPr>
          <a:xfrm>
            <a:off x="3616474" y="2194758"/>
            <a:ext cx="730250" cy="579633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F5ED9-FF89-478A-8E80-BFB7E7A78B46}"/>
              </a:ext>
            </a:extLst>
          </p:cNvPr>
          <p:cNvSpPr/>
          <p:nvPr/>
        </p:nvSpPr>
        <p:spPr>
          <a:xfrm>
            <a:off x="4572000" y="2194758"/>
            <a:ext cx="683181" cy="581378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37E96B-ABF9-4F83-82D5-EE81A5506514}"/>
              </a:ext>
            </a:extLst>
          </p:cNvPr>
          <p:cNvSpPr txBox="1"/>
          <p:nvPr/>
        </p:nvSpPr>
        <p:spPr>
          <a:xfrm>
            <a:off x="3670223" y="1637016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1.96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9DD27-7D4F-4375-AA0C-40748C5A41C2}"/>
              </a:ext>
            </a:extLst>
          </p:cNvPr>
          <p:cNvSpPr txBox="1"/>
          <p:nvPr/>
        </p:nvSpPr>
        <p:spPr>
          <a:xfrm>
            <a:off x="4596836" y="1640644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0.84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359A6AD-A5D4-44D9-870D-EAEEB0AD6207}"/>
              </a:ext>
            </a:extLst>
          </p:cNvPr>
          <p:cNvCxnSpPr>
            <a:cxnSpLocks/>
            <a:stCxn id="7" idx="2"/>
            <a:endCxn id="5" idx="0"/>
          </p:cNvCxnSpPr>
          <p:nvPr/>
        </p:nvCxnSpPr>
        <p:spPr>
          <a:xfrm flipH="1">
            <a:off x="3981599" y="2006348"/>
            <a:ext cx="10187" cy="18841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EE319A-23AB-4AFF-B255-69852EF2326B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 flipH="1">
            <a:off x="4913591" y="2009976"/>
            <a:ext cx="4808" cy="184782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45421A5-F4A9-4956-A06B-8D1DBE2AE60B}"/>
              </a:ext>
            </a:extLst>
          </p:cNvPr>
          <p:cNvSpPr/>
          <p:nvPr/>
        </p:nvSpPr>
        <p:spPr>
          <a:xfrm>
            <a:off x="4080025" y="3239775"/>
            <a:ext cx="533400" cy="36456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44E01E-6C92-4CED-8F0C-E6AA168CC41F}"/>
              </a:ext>
            </a:extLst>
          </p:cNvPr>
          <p:cNvSpPr txBox="1"/>
          <p:nvPr/>
        </p:nvSpPr>
        <p:spPr>
          <a:xfrm>
            <a:off x="5859691" y="3372296"/>
            <a:ext cx="241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Standard deviation of the population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25CA9B-8815-4864-9162-B51206FB7537}"/>
              </a:ext>
            </a:extLst>
          </p:cNvPr>
          <p:cNvSpPr txBox="1"/>
          <p:nvPr/>
        </p:nvSpPr>
        <p:spPr>
          <a:xfrm>
            <a:off x="5859691" y="2681350"/>
            <a:ext cx="2413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Difference in the means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0F0E07F-69A9-483A-80FC-A388B6B1AA93}"/>
              </a:ext>
            </a:extLst>
          </p:cNvPr>
          <p:cNvSpPr/>
          <p:nvPr/>
        </p:nvSpPr>
        <p:spPr>
          <a:xfrm>
            <a:off x="3632867" y="2822235"/>
            <a:ext cx="1427715" cy="36456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84FFC1-69AF-4546-991E-A26939141A7B}"/>
              </a:ext>
            </a:extLst>
          </p:cNvPr>
          <p:cNvCxnSpPr>
            <a:cxnSpLocks/>
            <a:stCxn id="21" idx="1"/>
            <a:endCxn id="22" idx="3"/>
          </p:cNvCxnSpPr>
          <p:nvPr/>
        </p:nvCxnSpPr>
        <p:spPr>
          <a:xfrm flipH="1">
            <a:off x="5060582" y="3004516"/>
            <a:ext cx="799109" cy="0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6437F40-35F3-45D2-AC92-343A5AB415A2}"/>
              </a:ext>
            </a:extLst>
          </p:cNvPr>
          <p:cNvCxnSpPr>
            <a:stCxn id="20" idx="1"/>
            <a:endCxn id="19" idx="3"/>
          </p:cNvCxnSpPr>
          <p:nvPr/>
        </p:nvCxnSpPr>
        <p:spPr>
          <a:xfrm flipH="1" flipV="1">
            <a:off x="4613425" y="3422056"/>
            <a:ext cx="1246266" cy="27340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DF19DD0-2337-4548-BF75-8548FCA0DC40}"/>
              </a:ext>
            </a:extLst>
          </p:cNvPr>
          <p:cNvSpPr txBox="1"/>
          <p:nvPr/>
        </p:nvSpPr>
        <p:spPr>
          <a:xfrm>
            <a:off x="114300" y="857388"/>
            <a:ext cx="751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 formula for two independent means with a two-sided alpha of 0.05 and Power of 80%:</a:t>
            </a:r>
          </a:p>
        </p:txBody>
      </p:sp>
    </p:spTree>
    <p:extLst>
      <p:ext uri="{BB962C8B-B14F-4D97-AF65-F5344CB8AC3E}">
        <p14:creationId xmlns:p14="http://schemas.microsoft.com/office/powerpoint/2010/main" val="43726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/>
      <p:bldP spid="10" grpId="0"/>
      <p:bldP spid="19" grpId="0" animBg="1"/>
      <p:bldP spid="20" grpId="0"/>
      <p:bldP spid="2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Estimating sample size for two proportions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4050A5-A8E4-47A2-BDAF-B27B259114ED}"/>
                  </a:ext>
                </a:extLst>
              </p:cNvPr>
              <p:cNvSpPr txBox="1"/>
              <p:nvPr/>
            </p:nvSpPr>
            <p:spPr>
              <a:xfrm>
                <a:off x="1329947" y="2396485"/>
                <a:ext cx="6601615" cy="9728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40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4050A5-A8E4-47A2-BDAF-B27B25911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947" y="2396485"/>
                <a:ext cx="6601615" cy="972830"/>
              </a:xfrm>
              <a:prstGeom prst="rect">
                <a:avLst/>
              </a:prstGeom>
              <a:blipFill>
                <a:blip r:embed="rId2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871DB2FB-614E-439E-B85D-E6D7EFBF7CD3}"/>
              </a:ext>
            </a:extLst>
          </p:cNvPr>
          <p:cNvSpPr/>
          <p:nvPr/>
        </p:nvSpPr>
        <p:spPr>
          <a:xfrm>
            <a:off x="2069523" y="2396485"/>
            <a:ext cx="530102" cy="618682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C2F47F-0441-4344-A7B6-98F257BC4B0F}"/>
              </a:ext>
            </a:extLst>
          </p:cNvPr>
          <p:cNvSpPr/>
          <p:nvPr/>
        </p:nvSpPr>
        <p:spPr>
          <a:xfrm>
            <a:off x="2829700" y="2396484"/>
            <a:ext cx="771221" cy="622507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CB5D22-319B-4CC1-9CFF-1B1CCD4D749C}"/>
              </a:ext>
            </a:extLst>
          </p:cNvPr>
          <p:cNvSpPr txBox="1"/>
          <p:nvPr/>
        </p:nvSpPr>
        <p:spPr>
          <a:xfrm>
            <a:off x="2014489" y="1638527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1.96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4527A8-1839-405F-B4FC-498C6E4736C0}"/>
              </a:ext>
            </a:extLst>
          </p:cNvPr>
          <p:cNvSpPr txBox="1"/>
          <p:nvPr/>
        </p:nvSpPr>
        <p:spPr>
          <a:xfrm>
            <a:off x="2900314" y="163868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0.84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DE7B01A-73D1-46B6-B378-BB1A1A6F8D6D}"/>
              </a:ext>
            </a:extLst>
          </p:cNvPr>
          <p:cNvCxnSpPr>
            <a:cxnSpLocks/>
            <a:stCxn id="8" idx="2"/>
            <a:endCxn id="6" idx="0"/>
          </p:cNvCxnSpPr>
          <p:nvPr/>
        </p:nvCxnSpPr>
        <p:spPr>
          <a:xfrm flipH="1">
            <a:off x="2334574" y="2007859"/>
            <a:ext cx="1478" cy="388626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0E181E-A0D5-47CE-81D9-CCC6D850BF20}"/>
              </a:ext>
            </a:extLst>
          </p:cNvPr>
          <p:cNvCxnSpPr>
            <a:cxnSpLocks/>
            <a:stCxn id="9" idx="2"/>
            <a:endCxn id="7" idx="0"/>
          </p:cNvCxnSpPr>
          <p:nvPr/>
        </p:nvCxnSpPr>
        <p:spPr>
          <a:xfrm flipH="1">
            <a:off x="3215311" y="2008015"/>
            <a:ext cx="6566" cy="38846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E4ED1CF-559A-48FB-BDF5-77C9F384A12B}"/>
              </a:ext>
            </a:extLst>
          </p:cNvPr>
          <p:cNvSpPr/>
          <p:nvPr/>
        </p:nvSpPr>
        <p:spPr>
          <a:xfrm>
            <a:off x="4185651" y="2382701"/>
            <a:ext cx="480926" cy="622507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BC132C-9144-477F-8C7B-FA522814A19E}"/>
              </a:ext>
            </a:extLst>
          </p:cNvPr>
          <p:cNvSpPr txBox="1"/>
          <p:nvPr/>
        </p:nvSpPr>
        <p:spPr>
          <a:xfrm>
            <a:off x="3649292" y="163439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Proportion 1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2503F2-BE0C-4FED-806A-120B306BDF0D}"/>
              </a:ext>
            </a:extLst>
          </p:cNvPr>
          <p:cNvCxnSpPr>
            <a:stCxn id="20" idx="2"/>
            <a:endCxn id="19" idx="0"/>
          </p:cNvCxnSpPr>
          <p:nvPr/>
        </p:nvCxnSpPr>
        <p:spPr>
          <a:xfrm flipH="1">
            <a:off x="4426114" y="2003722"/>
            <a:ext cx="1596" cy="37897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EDAD544F-D0CC-4388-8179-FC092756AA27}"/>
              </a:ext>
            </a:extLst>
          </p:cNvPr>
          <p:cNvSpPr/>
          <p:nvPr/>
        </p:nvSpPr>
        <p:spPr>
          <a:xfrm>
            <a:off x="6232753" y="2382701"/>
            <a:ext cx="480926" cy="622507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818DB2-DA06-4CEF-810F-30D8548066DD}"/>
              </a:ext>
            </a:extLst>
          </p:cNvPr>
          <p:cNvSpPr txBox="1"/>
          <p:nvPr/>
        </p:nvSpPr>
        <p:spPr>
          <a:xfrm>
            <a:off x="5696394" y="1634390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 Nova" panose="020B0504020202020204" pitchFamily="34" charset="0"/>
              </a:rPr>
              <a:t>Proportion 2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A7F13A-3E30-4F84-BA63-8E5061FF24C3}"/>
              </a:ext>
            </a:extLst>
          </p:cNvPr>
          <p:cNvCxnSpPr>
            <a:stCxn id="30" idx="2"/>
            <a:endCxn id="29" idx="0"/>
          </p:cNvCxnSpPr>
          <p:nvPr/>
        </p:nvCxnSpPr>
        <p:spPr>
          <a:xfrm flipH="1">
            <a:off x="6473216" y="2003722"/>
            <a:ext cx="1596" cy="378979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FD9656-FDBF-4A79-92FE-D8D2E4DF06C8}"/>
                  </a:ext>
                </a:extLst>
              </p:cNvPr>
              <p:cNvSpPr txBox="1"/>
              <p:nvPr/>
            </p:nvSpPr>
            <p:spPr>
              <a:xfrm>
                <a:off x="228600" y="3824447"/>
                <a:ext cx="5179218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Arial Nova" panose="020B0504020202020204" pitchFamily="34" charset="0"/>
                  </a:rPr>
                  <a:t> is the sample size for one group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Arial Nova" panose="020B0504020202020204" pitchFamily="34" charset="0"/>
                  </a:rPr>
                  <a:t>So for both groups with equal sample size, the total sample will be 2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2FD9656-FDBF-4A79-92FE-D8D2E4DF0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824447"/>
                <a:ext cx="5179218" cy="923330"/>
              </a:xfrm>
              <a:prstGeom prst="rect">
                <a:avLst/>
              </a:prstGeom>
              <a:blipFill>
                <a:blip r:embed="rId3"/>
                <a:stretch>
                  <a:fillRect l="-1225" t="-1351"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E1FE5997-8240-4A90-B588-9DBA696519E7}"/>
              </a:ext>
            </a:extLst>
          </p:cNvPr>
          <p:cNvSpPr txBox="1"/>
          <p:nvPr/>
        </p:nvSpPr>
        <p:spPr>
          <a:xfrm>
            <a:off x="114300" y="857388"/>
            <a:ext cx="7512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 formula for two independent proportions with a two-sided alpha of 0.05 and Power of 80%:</a:t>
            </a:r>
          </a:p>
        </p:txBody>
      </p:sp>
    </p:spTree>
    <p:extLst>
      <p:ext uri="{BB962C8B-B14F-4D97-AF65-F5344CB8AC3E}">
        <p14:creationId xmlns:p14="http://schemas.microsoft.com/office/powerpoint/2010/main" val="162097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9" grpId="0" animBg="1"/>
      <p:bldP spid="20" grpId="0"/>
      <p:bldP spid="29" grpId="0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Example (1)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Suppose you conducted an experiment comparing Drug A to Drug B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want to measure the difference in Height (inches) after receiving each drug for 1 year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make an educated guess that subjects receiving Drug A will have an average of 2 inches of growth and subjects receiving Drug B will have an average of 1.5 inches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also make a guess that the population standard deviation is 0.5 inches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Based on these parameters, how many subjects will you need to enroll in your study? </a:t>
            </a:r>
          </a:p>
        </p:txBody>
      </p:sp>
    </p:spTree>
    <p:extLst>
      <p:ext uri="{BB962C8B-B14F-4D97-AF65-F5344CB8AC3E}">
        <p14:creationId xmlns:p14="http://schemas.microsoft.com/office/powerpoint/2010/main" val="307741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Example 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18923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Mean A = 2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Mean B = 1.5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SD = 0.5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0.05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0.2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2A017-A5C4-4B78-9B2B-1829E5F43056}"/>
              </a:ext>
            </a:extLst>
          </p:cNvPr>
          <p:cNvSpPr txBox="1"/>
          <p:nvPr/>
        </p:nvSpPr>
        <p:spPr>
          <a:xfrm>
            <a:off x="165100" y="3712811"/>
            <a:ext cx="8717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Therefore, you have 80% power to detect a difference of 0.5 inches or greater with a sample size of 16 to 17 per group using a statistical significance level of 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1FD8AE-8164-4DE3-AD67-E600202D5155}"/>
                  </a:ext>
                </a:extLst>
              </p:cNvPr>
              <p:cNvSpPr txBox="1"/>
              <p:nvPr/>
            </p:nvSpPr>
            <p:spPr>
              <a:xfrm>
                <a:off x="2504374" y="1416807"/>
                <a:ext cx="2494401" cy="10370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f>
                                        <m:f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num>
                                        <m:den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sub>
                                  </m:s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𝛽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B1FD8AE-8164-4DE3-AD67-E600202D5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74" y="1416807"/>
                <a:ext cx="2494401" cy="1037079"/>
              </a:xfrm>
              <a:prstGeom prst="rect">
                <a:avLst/>
              </a:prstGeom>
              <a:blipFill>
                <a:blip r:embed="rId2"/>
                <a:stretch>
                  <a:fillRect l="-1015" r="-508" b="-48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1656128A-3C90-46F3-BD16-36889B0A5E0E}"/>
              </a:ext>
            </a:extLst>
          </p:cNvPr>
          <p:cNvSpPr/>
          <p:nvPr/>
        </p:nvSpPr>
        <p:spPr>
          <a:xfrm>
            <a:off x="1993900" y="1009650"/>
            <a:ext cx="438150" cy="1854200"/>
          </a:xfrm>
          <a:prstGeom prst="rightBrace">
            <a:avLst>
              <a:gd name="adj1" fmla="val 105797"/>
              <a:gd name="adj2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18EAE-49DA-469E-93E6-A693AEE344EB}"/>
                  </a:ext>
                </a:extLst>
              </p:cNvPr>
              <p:cNvSpPr txBox="1"/>
              <p:nvPr/>
            </p:nvSpPr>
            <p:spPr>
              <a:xfrm>
                <a:off x="5739549" y="1552956"/>
                <a:ext cx="2616421" cy="940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1.96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0.84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1.5</m:t>
                                      </m:r>
                                    </m:num>
                                    <m:den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0.5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Arial Nova" panose="020B05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E718EAE-49DA-469E-93E6-A693AEE34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9549" y="1552956"/>
                <a:ext cx="2616421" cy="940129"/>
              </a:xfrm>
              <a:prstGeom prst="rect">
                <a:avLst/>
              </a:prstGeom>
              <a:blipFill>
                <a:blip r:embed="rId3"/>
                <a:stretch>
                  <a:fillRect l="-966"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9C0F3A34-4819-40DA-8054-6B627927EEA9}"/>
              </a:ext>
            </a:extLst>
          </p:cNvPr>
          <p:cNvSpPr/>
          <p:nvPr/>
        </p:nvSpPr>
        <p:spPr>
          <a:xfrm>
            <a:off x="5168049" y="1721217"/>
            <a:ext cx="419100" cy="42545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93BC6-AC71-4C12-98F0-6A8D759D3A20}"/>
              </a:ext>
            </a:extLst>
          </p:cNvPr>
          <p:cNvSpPr txBox="1"/>
          <p:nvPr/>
        </p:nvSpPr>
        <p:spPr>
          <a:xfrm>
            <a:off x="165100" y="3246239"/>
            <a:ext cx="8717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will need approximately 16 to 17 subjects in each group</a:t>
            </a:r>
          </a:p>
        </p:txBody>
      </p:sp>
    </p:spTree>
    <p:extLst>
      <p:ext uri="{BB962C8B-B14F-4D97-AF65-F5344CB8AC3E}">
        <p14:creationId xmlns:p14="http://schemas.microsoft.com/office/powerpoint/2010/main" val="206140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" grpId="0" animBg="1"/>
      <p:bldP spid="7" grpId="0"/>
      <p:bldP spid="4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02F3B4-557C-4CEF-A90C-E660F63DE006}"/>
              </a:ext>
            </a:extLst>
          </p:cNvPr>
          <p:cNvSpPr txBox="1"/>
          <p:nvPr/>
        </p:nvSpPr>
        <p:spPr>
          <a:xfrm>
            <a:off x="4718050" y="1530350"/>
            <a:ext cx="4109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Type I and II errors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analysis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Sample size estimations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57ADB1-55B5-453B-973C-F54DBD827F6B}"/>
              </a:ext>
            </a:extLst>
          </p:cNvPr>
          <p:cNvSpPr/>
          <p:nvPr/>
        </p:nvSpPr>
        <p:spPr>
          <a:xfrm>
            <a:off x="4718050" y="139700"/>
            <a:ext cx="4330700" cy="12065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 Nova" panose="020B0504020202020204" pitchFamily="34" charset="0"/>
              </a:rPr>
              <a:t>Outline</a:t>
            </a:r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B63C78FF-1E12-4E53-B407-EFB6A77B478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976" r="4976"/>
          <a:stretch/>
        </p:blipFill>
        <p:spPr/>
      </p:pic>
    </p:spTree>
    <p:extLst>
      <p:ext uri="{BB962C8B-B14F-4D97-AF65-F5344CB8AC3E}">
        <p14:creationId xmlns:p14="http://schemas.microsoft.com/office/powerpoint/2010/main" val="378881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Example (2)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C3DEA8-0249-4944-8D3D-8CDF3027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90" y="879911"/>
            <a:ext cx="5066490" cy="41588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DAEB89-5907-4407-B727-083A8936090F}"/>
              </a:ext>
            </a:extLst>
          </p:cNvPr>
          <p:cNvSpPr txBox="1"/>
          <p:nvPr/>
        </p:nvSpPr>
        <p:spPr>
          <a:xfrm>
            <a:off x="213961" y="1855604"/>
            <a:ext cx="18923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Mean A = 2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Mean B = 1.5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SD = 0.5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= 0.05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= 0.2</a:t>
            </a:r>
          </a:p>
        </p:txBody>
      </p:sp>
    </p:spTree>
    <p:extLst>
      <p:ext uri="{BB962C8B-B14F-4D97-AF65-F5344CB8AC3E}">
        <p14:creationId xmlns:p14="http://schemas.microsoft.com/office/powerpoint/2010/main" val="564456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2" r="27482" b="25093"/>
          <a:stretch/>
        </p:blipFill>
        <p:spPr bwMode="auto">
          <a:xfrm>
            <a:off x="4573168" y="1"/>
            <a:ext cx="4577123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ADDITIONAL RESOURCES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 t="23381" r="19925" b="6106"/>
          <a:stretch/>
        </p:blipFill>
        <p:spPr bwMode="auto">
          <a:xfrm>
            <a:off x="4573167" y="0"/>
            <a:ext cx="457083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3A9CE9-E451-432E-9647-C02787B300B0}"/>
              </a:ext>
            </a:extLst>
          </p:cNvPr>
          <p:cNvSpPr txBox="1"/>
          <p:nvPr/>
        </p:nvSpPr>
        <p:spPr>
          <a:xfrm>
            <a:off x="95250" y="1416303"/>
            <a:ext cx="4294509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UCLA Statistical Consulting – Power Analysis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optional readings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JAMA Podcast on MCID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G*Power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G*Power tutorial (UCLA)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latin typeface="Arial Nova" panose="020B05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Sample Size Estimation R Tutorial</a:t>
            </a: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86677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Compare and contrast types I and II errors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Estimate sample size and power for a biomedical study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Understand and predict the associations between sample size, power, alpha, and effect size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Determine the appropriate effect size </a:t>
            </a:r>
            <a:r>
              <a:rPr lang="en-US">
                <a:solidFill>
                  <a:schemeClr val="bg1"/>
                </a:solidFill>
                <a:latin typeface="Arial Nova" panose="020B0504020202020204" pitchFamily="34" charset="0"/>
              </a:rPr>
              <a:t>(minimal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clinically important difference) for a given research question / hypothesis</a:t>
            </a:r>
          </a:p>
          <a:p>
            <a:pPr>
              <a:spcAft>
                <a:spcPts val="1200"/>
              </a:spcAft>
            </a:pP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074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50292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In science, there are errors that are committed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You could make a conclusion that there is a statistically significant difference or not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But are you correct?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How often do errors occur?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How can you avoid them?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DE0564-7D74-45D0-9260-82453CF14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900" y="985025"/>
            <a:ext cx="2590799" cy="36484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D4422D-968A-4A13-8C08-C2C91D9F1D2E}"/>
              </a:ext>
            </a:extLst>
          </p:cNvPr>
          <p:cNvSpPr txBox="1"/>
          <p:nvPr/>
        </p:nvSpPr>
        <p:spPr>
          <a:xfrm>
            <a:off x="5930900" y="4636783"/>
            <a:ext cx="259079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Nova" panose="020B0504020202020204" pitchFamily="34" charset="0"/>
              </a:rPr>
              <a:t>https://m.xkcd.com/2303/</a:t>
            </a:r>
          </a:p>
        </p:txBody>
      </p:sp>
    </p:spTree>
    <p:extLst>
      <p:ext uri="{BB962C8B-B14F-4D97-AF65-F5344CB8AC3E}">
        <p14:creationId xmlns:p14="http://schemas.microsoft.com/office/powerpoint/2010/main" val="1347945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Motivating example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8667750" cy="3662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Suppose you are comparing the average age of two groups: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Group 1: 45 years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Group 2: 50 years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Difference in ages (Group 1 – Group 2): 5 years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Is this difference statistically different from 0?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P-value = 0.001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Answer: Yes, there is a statistically significant difference in average ages between Groups 1 and 2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But are you mistaken?</a:t>
            </a:r>
          </a:p>
        </p:txBody>
      </p:sp>
    </p:spTree>
    <p:extLst>
      <p:ext uri="{BB962C8B-B14F-4D97-AF65-F5344CB8AC3E}">
        <p14:creationId xmlns:p14="http://schemas.microsoft.com/office/powerpoint/2010/main" val="745010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Let examine this problem (Type I error)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86677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H0: difference in ages = 0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Ha: difference in ages is not 0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alpha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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= 0.05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Type I error = alpha</a:t>
            </a:r>
          </a:p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Type I error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occurs when, among the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sample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, you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reject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the null hypothesis (or conclude that there is a statistically significant difference) when there is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no true difference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in the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population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(false positive)</a:t>
            </a:r>
          </a:p>
        </p:txBody>
      </p:sp>
    </p:spTree>
    <p:extLst>
      <p:ext uri="{BB962C8B-B14F-4D97-AF65-F5344CB8AC3E}">
        <p14:creationId xmlns:p14="http://schemas.microsoft.com/office/powerpoint/2010/main" val="1441535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How about Type II error?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85024"/>
            <a:ext cx="866775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H0: difference in ages = 0 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Ha: difference in ages is not 0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beta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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= 0.20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Type II error = beta</a:t>
            </a:r>
          </a:p>
          <a:p>
            <a:pPr>
              <a:spcAft>
                <a:spcPts val="1200"/>
              </a:spcAft>
            </a:pP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Type II error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occurs when, among the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sample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, you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do not reject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the null hypothesis (or conclude that there is no statistically significant difference) when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there is a true difference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in the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population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(false negative)</a:t>
            </a:r>
          </a:p>
        </p:txBody>
      </p:sp>
    </p:spTree>
    <p:extLst>
      <p:ext uri="{BB962C8B-B14F-4D97-AF65-F5344CB8AC3E}">
        <p14:creationId xmlns:p14="http://schemas.microsoft.com/office/powerpoint/2010/main" val="19298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Type I and II errors at a glance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29C38ADF-FC18-43FC-86FB-0DF8B524E9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87907"/>
              </p:ext>
            </p:extLst>
          </p:nvPr>
        </p:nvGraphicFramePr>
        <p:xfrm>
          <a:off x="1295400" y="1941830"/>
          <a:ext cx="6096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7251481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490726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8510570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Results from sample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True difference in nature (population)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No true difference in nature (population)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2206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Reject 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I error</a:t>
                      </a:r>
                    </a:p>
                    <a:p>
                      <a:pPr algn="ctr"/>
                      <a:r>
                        <a:rPr lang="en-US" sz="1400" dirty="0"/>
                        <a:t>(False positive)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688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Fail to reject H0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Type II error</a:t>
                      </a:r>
                    </a:p>
                    <a:p>
                      <a:pPr algn="ctr"/>
                      <a:r>
                        <a:rPr lang="en-US" sz="1400" dirty="0"/>
                        <a:t>(False negative)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Correct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295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315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Power and specified effect size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934224"/>
            <a:ext cx="866775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Since beta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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is the probability of failing to reject the null when there is actually a  true difference, then power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</a:rPr>
              <a:t>P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is the opposite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Power (1 - 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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is the ability to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correctly reject the null hypothesis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if the actual effect of the population is equal to or greater than the specified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effect size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In other words, if you conclude that there is no difference in the sample, then there is no true difference in the population conditioned on the specified effect size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Effect size = What do you think the difference will be?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MCID = Minimal Clinically Important Difference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delta (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  <a:sym typeface="Symbol" panose="05050102010706020507" pitchFamily="18" charset="2"/>
              </a:rPr>
              <a:t>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usually denotes MCID</a:t>
            </a:r>
          </a:p>
        </p:txBody>
      </p:sp>
    </p:spTree>
    <p:extLst>
      <p:ext uri="{BB962C8B-B14F-4D97-AF65-F5344CB8AC3E}">
        <p14:creationId xmlns:p14="http://schemas.microsoft.com/office/powerpoint/2010/main" val="153071341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E1DD723-96A3-EC43-BAE4-12C16C79FD9B}"/>
    </a:ext>
  </a:extLst>
</a:theme>
</file>

<file path=ppt/theme/theme2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3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4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2E3C980-C590-44A7-B970-BBC4E6ABA5C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4011</TotalTime>
  <Words>1091</Words>
  <Application>Microsoft Macintosh PowerPoint</Application>
  <PresentationFormat>On-screen Show (16:9)</PresentationFormat>
  <Paragraphs>147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Nova</vt:lpstr>
      <vt:lpstr>calibri</vt:lpstr>
      <vt:lpstr>calibri</vt:lpstr>
      <vt:lpstr>Cambria Math</vt:lpstr>
      <vt:lpstr>Title Slides</vt:lpstr>
      <vt:lpstr>Section Slides</vt:lpstr>
      <vt:lpstr>Content Slides</vt:lpstr>
      <vt:lpstr>Closing Slides</vt:lpstr>
      <vt:lpstr>PowerPoint Presentation</vt:lpstr>
      <vt:lpstr>PowerPoint Presentation</vt:lpstr>
      <vt:lpstr>Objectives</vt:lpstr>
      <vt:lpstr>introduction</vt:lpstr>
      <vt:lpstr>Motivating example</vt:lpstr>
      <vt:lpstr>Let examine this problem (Type I error)</vt:lpstr>
      <vt:lpstr>How about Type II error?</vt:lpstr>
      <vt:lpstr>Type I and II errors at a glance</vt:lpstr>
      <vt:lpstr>Power and specified effect size</vt:lpstr>
      <vt:lpstr>Determining MCID</vt:lpstr>
      <vt:lpstr>Sample Size</vt:lpstr>
      <vt:lpstr>Putting it together (1)</vt:lpstr>
      <vt:lpstr>Putting it together (2)</vt:lpstr>
      <vt:lpstr>Putting it together (3)</vt:lpstr>
      <vt:lpstr>Putting it together (4)</vt:lpstr>
      <vt:lpstr>Estimating sample size for two independent means</vt:lpstr>
      <vt:lpstr>Estimating sample size for two proportions</vt:lpstr>
      <vt:lpstr>Example (1)</vt:lpstr>
      <vt:lpstr>Example (2)</vt:lpstr>
      <vt:lpstr>Example (2)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Mark Bounthavong</cp:lastModifiedBy>
  <cp:revision>300</cp:revision>
  <cp:lastPrinted>2015-03-25T16:12:35Z</cp:lastPrinted>
  <dcterms:created xsi:type="dcterms:W3CDTF">2016-05-16T17:59:33Z</dcterms:created>
  <dcterms:modified xsi:type="dcterms:W3CDTF">2025-01-24T16:52:59Z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